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  <p:sldMasterId id="2147483723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5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566160"/>
            <a:ext cx="7772400" cy="100584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marL="0" lvl="0" algn="ctr"/>
            <a:r>
              <a:rPr lang="en-US" dirty="0" smtClean="0"/>
              <a:t>Click to add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14800"/>
            <a:ext cx="6400800" cy="99060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presentation subtitle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8418" y="5102163"/>
            <a:ext cx="2479849" cy="523875"/>
          </a:xfrm>
        </p:spPr>
        <p:txBody>
          <a:bodyPr lIns="0" rIns="0"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add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7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add slide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baseline="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>
                <a:solidFill>
                  <a:schemeClr val="tx1"/>
                </a:solidFill>
              </a:defRPr>
            </a:lvl5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2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sz="280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 sz="2000"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 sz="1800"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48200" y="4906963"/>
            <a:ext cx="4038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648200" y="1600200"/>
            <a:ext cx="4038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2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06963"/>
            <a:ext cx="8229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57200" y="1600200"/>
            <a:ext cx="8229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8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566160"/>
            <a:ext cx="7772400" cy="100584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marL="0" lvl="0" algn="ctr"/>
            <a:r>
              <a:rPr lang="en-US" dirty="0" smtClean="0"/>
              <a:t>Click to add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14800"/>
            <a:ext cx="6400800" cy="99060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presentation subtitle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8418" y="5102163"/>
            <a:ext cx="2479849" cy="523875"/>
          </a:xfrm>
        </p:spPr>
        <p:txBody>
          <a:bodyPr lIns="0" rIns="0"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4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baseline="0">
                <a:solidFill>
                  <a:schemeClr val="bg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</a:defRPr>
            </a:lvl3pPr>
            <a:lvl4pPr marL="1373188" marR="0" indent="-3413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>
                <a:solidFill>
                  <a:schemeClr val="bg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>
                <a:solidFill>
                  <a:schemeClr val="tx1"/>
                </a:solidFill>
              </a:defRPr>
            </a:lvl5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3188" marR="0" lvl="3" indent="-3413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</p:spTree>
    <p:extLst>
      <p:ext uri="{BB962C8B-B14F-4D97-AF65-F5344CB8AC3E}">
        <p14:creationId xmlns:p14="http://schemas.microsoft.com/office/powerpoint/2010/main" val="100738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bject and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sz="2800" baseline="0">
                <a:solidFill>
                  <a:schemeClr val="bg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 sz="2000" baseline="0">
                <a:solidFill>
                  <a:schemeClr val="bg1"/>
                </a:solidFill>
              </a:defRPr>
            </a:lvl3pPr>
            <a:lvl4pPr marL="1373188" marR="0" indent="-3413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 sz="1800" baseline="0">
                <a:solidFill>
                  <a:schemeClr val="bg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3188" marR="0" lvl="3" indent="-3413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48200" y="4906963"/>
            <a:ext cx="4038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648200" y="1600200"/>
            <a:ext cx="4038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646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06963"/>
            <a:ext cx="8229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57200" y="1600200"/>
            <a:ext cx="8229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8854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 text</a:t>
            </a:r>
          </a:p>
          <a:p>
            <a:pPr lvl="3"/>
            <a:r>
              <a:rPr lang="en-US" dirty="0" smtClean="0"/>
              <a:t>Fourth level text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655955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baseline="0" dirty="0">
                <a:solidFill>
                  <a:srgbClr val="FFFFFF"/>
                </a:solidFill>
                <a:latin typeface="Arial" panose="020B0604020202020204" pitchFamily="34" charset="0"/>
              </a:rPr>
              <a:t>Operated by Los Alamos National Security, </a:t>
            </a:r>
            <a:r>
              <a:rPr lang="en-US" sz="800" baseline="0" dirty="0" smtClean="0">
                <a:solidFill>
                  <a:srgbClr val="FFFFFF"/>
                </a:solidFill>
                <a:latin typeface="Arial" panose="020B0604020202020204" pitchFamily="34" charset="0"/>
              </a:rPr>
              <a:t>LLC for </a:t>
            </a:r>
            <a:r>
              <a:rPr lang="en-US" sz="800" baseline="0" dirty="0">
                <a:solidFill>
                  <a:srgbClr val="FFFFFF"/>
                </a:solidFill>
                <a:latin typeface="Arial" panose="020B0604020202020204" pitchFamily="34" charset="0"/>
              </a:rPr>
              <a:t>the U.S. Department of Energy's NNSA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07695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UNCLASSIFIED</a:t>
            </a:r>
            <a:endParaRPr lang="en-US" sz="1200" baseline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242048" y="6565392"/>
            <a:ext cx="1700784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Slide </a:t>
            </a:r>
            <a:fld id="{23B0729D-0C76-4DC3-9F59-8792B55E40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7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9" r:id="rId3"/>
    <p:sldLayoutId id="2147483721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6075" marR="0" indent="-346075" algn="l" defTabSz="9144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rgbClr val="F4B834"/>
        </a:buClr>
        <a:buSzTx/>
        <a:buFont typeface="Wingdings" pitchFamily="2" charset="2"/>
        <a:buChar char="§"/>
        <a:tabLst/>
        <a:defRPr kumimoji="0" lang="en-US" sz="2800" b="0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Arial" pitchFamily="34" charset="0"/>
        </a:defRPr>
      </a:lvl1pPr>
      <a:lvl2pPr marL="690563" marR="0" indent="-34607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20000"/>
        <a:buFont typeface="Arial" panose="020B0604020202020204" pitchFamily="34" charset="0"/>
        <a:buChar char="–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31875" marR="0" indent="-350838" algn="l" defTabSz="914400" rtl="0" eaLnBrk="1" fontAlgn="auto" latinLnBrk="0" hangingPunct="1">
        <a:lnSpc>
          <a:spcPct val="100000"/>
        </a:lnSpc>
        <a:spcBef>
          <a:spcPts val="576"/>
        </a:spcBef>
        <a:spcAft>
          <a:spcPts val="0"/>
        </a:spcAft>
        <a:buClr>
          <a:srgbClr val="F4B834"/>
        </a:buClr>
        <a:buSzPct val="130000"/>
        <a:buFont typeface="Arial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4775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30000"/>
        <a:buFont typeface="Arial" panose="020B0604020202020204" pitchFamily="34" charset="0"/>
        <a:buChar char="-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0388" marR="0" indent="-22542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Tx/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add text 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 text</a:t>
            </a:r>
          </a:p>
          <a:p>
            <a:pPr lvl="3"/>
            <a:r>
              <a:rPr lang="en-US" dirty="0" smtClean="0"/>
              <a:t>Fourth level text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655955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Frutiger LT Std 57 Condensed"/>
              </a:rPr>
              <a:t>Operated by Los Alamos National Security, </a:t>
            </a:r>
            <a:r>
              <a:rPr lang="en-US" sz="800" dirty="0" smtClean="0">
                <a:solidFill>
                  <a:srgbClr val="FFFFFF"/>
                </a:solidFill>
                <a:latin typeface="Frutiger LT Std 57 Condensed"/>
              </a:rPr>
              <a:t>LLC for </a:t>
            </a:r>
            <a:r>
              <a:rPr lang="en-US" sz="800" dirty="0">
                <a:solidFill>
                  <a:srgbClr val="FFFFFF"/>
                </a:solidFill>
                <a:latin typeface="Frutiger LT Std 57 Condensed"/>
              </a:rPr>
              <a:t>the U.S. Department of Energy's NNSA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07695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aseline="0" dirty="0" smtClean="0">
                <a:solidFill>
                  <a:schemeClr val="bg1"/>
                </a:solidFill>
                <a:latin typeface="Frutiger LT Std 67 Bold Condensed"/>
              </a:rPr>
              <a:t>UNCLASSIFIED</a:t>
            </a:r>
            <a:endParaRPr lang="en-US" sz="1200" baseline="0" dirty="0">
              <a:solidFill>
                <a:schemeClr val="bg1"/>
              </a:solidFill>
              <a:latin typeface="Frutiger LT Std 67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5490" y="6564699"/>
            <a:ext cx="350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normalizeH="0" baseline="0" dirty="0" smtClean="0">
                <a:solidFill>
                  <a:srgbClr val="FFFFFF"/>
                </a:solidFill>
                <a:latin typeface="Frutiger LT Std 45 Light"/>
              </a:rPr>
              <a:t>UNCLASSIFIED  </a:t>
            </a:r>
            <a:r>
              <a:rPr lang="en-US" sz="1000" normalizeH="0" baseline="0" dirty="0" smtClean="0">
                <a:solidFill>
                  <a:srgbClr val="F4B834"/>
                </a:solidFill>
                <a:latin typeface="Frutiger LT Std 45 Light"/>
              </a:rPr>
              <a:t>|</a:t>
            </a:r>
            <a:r>
              <a:rPr lang="en-US" sz="1000" normalizeH="0" baseline="0" dirty="0" smtClean="0">
                <a:solidFill>
                  <a:srgbClr val="FFFFFF"/>
                </a:solidFill>
                <a:latin typeface="Frutiger LT Std 45 Light"/>
              </a:rPr>
              <a:t>  </a:t>
            </a:r>
            <a:fld id="{F9D4371A-A13E-B243-A14D-8CF626A7A05F}" type="slidenum">
              <a:rPr lang="en-US" sz="1000" normalizeH="0" baseline="0" smtClean="0">
                <a:solidFill>
                  <a:srgbClr val="FFFFFF"/>
                </a:solidFill>
                <a:latin typeface="Frutiger LT Std 45 Light"/>
              </a:rPr>
              <a:pPr algn="r"/>
              <a:t>‹#›</a:t>
            </a:fld>
            <a:endParaRPr lang="en-US" sz="1000" normalizeH="0" baseline="0" dirty="0">
              <a:solidFill>
                <a:srgbClr val="FFFFFF"/>
              </a:solidFill>
              <a:latin typeface="Frutiger LT Std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194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6075" marR="0" indent="-346075" algn="l" defTabSz="9144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rgbClr val="F4B834"/>
        </a:buClr>
        <a:buSzTx/>
        <a:buFont typeface="Wingdings" pitchFamily="2" charset="2"/>
        <a:buChar char="§"/>
        <a:tabLst/>
        <a:defRPr kumimoji="0" lang="en-US" sz="2800" b="0" i="0" u="none" strike="noStrike" kern="1200" cap="none" spc="0" normalizeH="0" baseline="0" noProof="0" smtClean="0">
          <a:ln>
            <a:noFill/>
          </a:ln>
          <a:solidFill>
            <a:schemeClr val="bg1"/>
          </a:solidFill>
          <a:effectLst/>
          <a:uLnTx/>
          <a:uFillTx/>
          <a:latin typeface="+mn-lt"/>
          <a:ea typeface="+mn-ea"/>
          <a:cs typeface="Arial" pitchFamily="34" charset="0"/>
        </a:defRPr>
      </a:lvl1pPr>
      <a:lvl2pPr marL="690563" marR="0" indent="-34607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20000"/>
        <a:buFont typeface="Arial" panose="020B0604020202020204" pitchFamily="34" charset="0"/>
        <a:buChar char="–"/>
        <a:tabLst/>
        <a:defRPr sz="2400" kern="1200" baseline="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031875" marR="0" indent="-350838" algn="l" defTabSz="914400" rtl="0" eaLnBrk="1" fontAlgn="auto" latinLnBrk="0" hangingPunct="1">
        <a:lnSpc>
          <a:spcPct val="100000"/>
        </a:lnSpc>
        <a:spcBef>
          <a:spcPts val="576"/>
        </a:spcBef>
        <a:spcAft>
          <a:spcPts val="0"/>
        </a:spcAft>
        <a:buClr>
          <a:srgbClr val="F4B834"/>
        </a:buClr>
        <a:buSzPct val="130000"/>
        <a:buFont typeface="Arial" pitchFamily="34" charset="0"/>
        <a:buChar char="•"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373188" marR="0" indent="-341313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30000"/>
        <a:buFont typeface="Arial" panose="020B0604020202020204" pitchFamily="34" charset="0"/>
        <a:buChar char="-"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830388" marR="0" indent="-22542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Tx/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losalamos/CLAM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65296"/>
            <a:ext cx="7772400" cy="1005840"/>
          </a:xfrm>
        </p:spPr>
        <p:txBody>
          <a:bodyPr/>
          <a:lstStyle/>
          <a:p>
            <a:r>
              <a:rPr lang="en-US" dirty="0" smtClean="0"/>
              <a:t>Resiliency Work in CLAMR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5488"/>
            <a:ext cx="6400800" cy="80452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b="1" dirty="0" smtClean="0"/>
              <a:t>Bob Robey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XCP-2 </a:t>
            </a:r>
            <a:r>
              <a:rPr lang="en-US" sz="2400" dirty="0" err="1" smtClean="0"/>
              <a:t>Eulerian</a:t>
            </a:r>
            <a:r>
              <a:rPr lang="en-US" sz="2400" dirty="0" smtClean="0"/>
              <a:t> Codes Group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1675" y="61113"/>
            <a:ext cx="1614659" cy="397557"/>
          </a:xfrm>
        </p:spPr>
        <p:txBody>
          <a:bodyPr/>
          <a:lstStyle/>
          <a:p>
            <a:r>
              <a:rPr lang="en-US" sz="2000" dirty="0" smtClean="0"/>
              <a:t>Oct </a:t>
            </a:r>
            <a:r>
              <a:rPr lang="en-US" sz="2000" dirty="0" smtClean="0"/>
              <a:t>27, 2014</a:t>
            </a:r>
            <a:endParaRPr lang="en-US" sz="20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48273" y="4533920"/>
            <a:ext cx="5110084" cy="13692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sz="24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 smtClean="0"/>
              <a:t>Nathan </a:t>
            </a:r>
            <a:r>
              <a:rPr lang="en-US" sz="2000" b="1" dirty="0" err="1" smtClean="0"/>
              <a:t>DeBardeleben</a:t>
            </a:r>
            <a:endParaRPr lang="en-US" sz="2000" b="1" dirty="0" smtClean="0"/>
          </a:p>
          <a:p>
            <a:pPr>
              <a:spcBef>
                <a:spcPts val="0"/>
              </a:spcBef>
            </a:pPr>
            <a:r>
              <a:rPr lang="en-US" sz="2000" b="1" dirty="0" err="1" smtClean="0"/>
              <a:t>Qiang</a:t>
            </a:r>
            <a:r>
              <a:rPr lang="en-US" sz="2000" b="1" dirty="0" smtClean="0"/>
              <a:t> Guan</a:t>
            </a:r>
          </a:p>
          <a:p>
            <a:pPr>
              <a:spcBef>
                <a:spcPts val="0"/>
              </a:spcBef>
            </a:pPr>
            <a:r>
              <a:rPr lang="en-US" sz="2000" dirty="0" err="1" smtClean="0"/>
              <a:t>Ultrascale</a:t>
            </a:r>
            <a:r>
              <a:rPr lang="en-US" sz="2000" dirty="0" smtClean="0"/>
              <a:t> Systems Research Center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HPC-5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Los Alamos National Laboratory</a:t>
            </a:r>
            <a:endParaRPr lang="en-US" sz="2000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033916" y="4586648"/>
            <a:ext cx="5110084" cy="13692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sz="24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 smtClean="0"/>
              <a:t>Brian Atkinson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Clemson University</a:t>
            </a:r>
          </a:p>
          <a:p>
            <a:pPr>
              <a:spcBef>
                <a:spcPts val="0"/>
              </a:spcBef>
            </a:pPr>
            <a:r>
              <a:rPr lang="en-US" sz="2000" b="1" dirty="0" smtClean="0"/>
              <a:t>William Jones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Coastal Carolina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32417" y="62311"/>
            <a:ext cx="2123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LA-UR-14-28290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539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Detection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Fault Detection Methods</a:t>
            </a:r>
          </a:p>
          <a:p>
            <a:pPr lvl="1"/>
            <a:r>
              <a:rPr lang="en-US" dirty="0" smtClean="0"/>
              <a:t>Compare graphics</a:t>
            </a:r>
          </a:p>
          <a:p>
            <a:pPr lvl="1"/>
            <a:r>
              <a:rPr lang="en-US" dirty="0" smtClean="0"/>
              <a:t>Compare checkpoint dumps</a:t>
            </a:r>
          </a:p>
          <a:p>
            <a:pPr lvl="1"/>
            <a:r>
              <a:rPr lang="en-US" dirty="0" smtClean="0"/>
              <a:t>Check total mass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7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can detect fault, why not recover?</a:t>
            </a:r>
          </a:p>
          <a:p>
            <a:pPr lvl="1"/>
            <a:r>
              <a:rPr lang="en-US" dirty="0" smtClean="0"/>
              <a:t>Use total mass conservation (but need high quality measure)</a:t>
            </a:r>
          </a:p>
          <a:p>
            <a:pPr lvl="2"/>
            <a:r>
              <a:rPr lang="en-US" dirty="0" smtClean="0"/>
              <a:t>Enhanced precision sums improves sum consistency from around 7 digits to 15 digits</a:t>
            </a:r>
          </a:p>
          <a:p>
            <a:pPr lvl="2"/>
            <a:r>
              <a:rPr lang="en-US" dirty="0" err="1" smtClean="0"/>
              <a:t>Kalman</a:t>
            </a:r>
            <a:r>
              <a:rPr lang="en-US" dirty="0" smtClean="0"/>
              <a:t> filter</a:t>
            </a:r>
          </a:p>
          <a:p>
            <a:pPr lvl="1"/>
            <a:r>
              <a:rPr lang="en-US" dirty="0" smtClean="0"/>
              <a:t>Checkpoints</a:t>
            </a:r>
          </a:p>
          <a:p>
            <a:pPr lvl="2"/>
            <a:r>
              <a:rPr lang="en-US" dirty="0" smtClean="0"/>
              <a:t>File-based</a:t>
            </a:r>
          </a:p>
          <a:p>
            <a:pPr lvl="2"/>
            <a:r>
              <a:rPr lang="en-US" dirty="0" smtClean="0"/>
              <a:t>In-memory (only difference is file open statement)</a:t>
            </a:r>
          </a:p>
          <a:p>
            <a:pPr lvl="2"/>
            <a:r>
              <a:rPr lang="en-US" dirty="0" smtClean="0"/>
              <a:t>SSD –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8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recovery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1445" y="4983314"/>
            <a:ext cx="3725355" cy="755214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Slow Motion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rollback_movie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4683" y="1414477"/>
            <a:ext cx="3371281" cy="33712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74684" y="4983314"/>
            <a:ext cx="3821910" cy="1080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Fault Recovery from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rollback and another </a:t>
            </a:r>
            <a:r>
              <a:rPr lang="en-US" sz="2400" smtClean="0"/>
              <a:t>single rollback </a:t>
            </a:r>
            <a:r>
              <a:rPr lang="en-US" sz="2400" dirty="0" smtClean="0"/>
              <a:t>recovery </a:t>
            </a:r>
          </a:p>
        </p:txBody>
      </p:sp>
      <p:pic>
        <p:nvPicPr>
          <p:cNvPr id="7" name="slowing-down-rollback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61445" y="1417639"/>
            <a:ext cx="3368119" cy="33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8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Conclusions</a:t>
            </a:r>
          </a:p>
          <a:p>
            <a:pPr lvl="1"/>
            <a:r>
              <a:rPr lang="en-US" dirty="0" smtClean="0"/>
              <a:t>Used F-SEFI to inject faults into precise locations of a DOE mini-app, CLAMR</a:t>
            </a:r>
          </a:p>
          <a:p>
            <a:pPr lvl="1"/>
            <a:r>
              <a:rPr lang="en-US" dirty="0" smtClean="0"/>
              <a:t>~41% of the faults cause problems (crashes or silent data corruption)</a:t>
            </a:r>
          </a:p>
          <a:p>
            <a:pPr lvl="1"/>
            <a:r>
              <a:rPr lang="en-US" dirty="0" smtClean="0"/>
              <a:t>Shown that </a:t>
            </a:r>
            <a:r>
              <a:rPr lang="en-US" i="1" dirty="0" smtClean="0"/>
              <a:t>when</a:t>
            </a:r>
            <a:r>
              <a:rPr lang="en-US" dirty="0" smtClean="0"/>
              <a:t> a fault is injected impacts how tolerant CLAMR is to that injection</a:t>
            </a:r>
          </a:p>
          <a:p>
            <a:pPr lvl="1"/>
            <a:r>
              <a:rPr lang="en-US" dirty="0" smtClean="0"/>
              <a:t>Show visualizations of how faults cause corruption in CLAMR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Need more fault injections to establish statistical confidence.</a:t>
            </a:r>
          </a:p>
          <a:p>
            <a:pPr lvl="2"/>
            <a:r>
              <a:rPr lang="en-US" dirty="0" smtClean="0"/>
              <a:t>This experiment was to demonstrate the usefulness of F-SEFI in performing this type of study</a:t>
            </a:r>
          </a:p>
          <a:p>
            <a:pPr lvl="1"/>
            <a:r>
              <a:rPr lang="en-US" dirty="0" smtClean="0"/>
              <a:t>Develop fault detection and correction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220722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420"/>
            <a:ext cx="8229600" cy="771335"/>
          </a:xfrm>
        </p:spPr>
        <p:txBody>
          <a:bodyPr/>
          <a:lstStyle/>
          <a:p>
            <a:r>
              <a:rPr lang="en-US" dirty="0" smtClean="0"/>
              <a:t>Co-design Impacts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696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Added file-based graphics</a:t>
            </a:r>
          </a:p>
          <a:p>
            <a:r>
              <a:rPr lang="en-US" dirty="0" smtClean="0"/>
              <a:t>Movie Generation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and Restart (</a:t>
            </a:r>
            <a:r>
              <a:rPr lang="en-US" dirty="0" err="1" smtClean="0"/>
              <a:t>libcrux</a:t>
            </a:r>
            <a:r>
              <a:rPr lang="en-US" dirty="0" smtClean="0"/>
              <a:t>)</a:t>
            </a:r>
          </a:p>
          <a:p>
            <a:r>
              <a:rPr lang="en-US" dirty="0" smtClean="0"/>
              <a:t>Automatic Recovery</a:t>
            </a:r>
          </a:p>
          <a:p>
            <a:r>
              <a:rPr lang="en-US" dirty="0" smtClean="0"/>
              <a:t>In-memory checkpoints with reduction of data having to go to disk</a:t>
            </a:r>
          </a:p>
          <a:p>
            <a:pPr marL="0" indent="0">
              <a:buNone/>
            </a:pPr>
            <a:r>
              <a:rPr lang="en-US" dirty="0" smtClean="0"/>
              <a:t>Thanks to – Brian Atkinson, </a:t>
            </a:r>
            <a:r>
              <a:rPr lang="en-US" dirty="0" err="1" smtClean="0"/>
              <a:t>Qiang</a:t>
            </a:r>
            <a:r>
              <a:rPr lang="en-US" dirty="0" smtClean="0"/>
              <a:t> Guan, and Nathan </a:t>
            </a:r>
            <a:r>
              <a:rPr lang="en-US" dirty="0" err="1" smtClean="0"/>
              <a:t>DeBardeleben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1091" y="522982"/>
            <a:ext cx="65002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                          … or should it be</a:t>
            </a:r>
          </a:p>
          <a:p>
            <a:r>
              <a:rPr lang="en-US" sz="3200" b="1" dirty="0" smtClean="0"/>
              <a:t>Cross-group Collaboration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5023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Ultrascale</a:t>
            </a:r>
            <a:r>
              <a:rPr lang="en-US" sz="2800" dirty="0" smtClean="0"/>
              <a:t> Systems Research Center</a:t>
            </a:r>
            <a:br>
              <a:rPr lang="en-US" sz="2800" dirty="0" smtClean="0"/>
            </a:br>
            <a:r>
              <a:rPr lang="en-US" sz="2800" dirty="0" smtClean="0"/>
              <a:t>Los Alamos National Laboratory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Bringing Science to the analysis of system failures</a:t>
            </a:r>
          </a:p>
          <a:p>
            <a:pPr lvl="1"/>
            <a:r>
              <a:rPr lang="en-US" dirty="0" smtClean="0"/>
              <a:t>Mining system logs for failure</a:t>
            </a:r>
            <a:r>
              <a:rPr lang="en-US" dirty="0"/>
              <a:t> </a:t>
            </a:r>
            <a:r>
              <a:rPr lang="en-US" dirty="0" smtClean="0"/>
              <a:t>patterns – DRAM failures</a:t>
            </a:r>
          </a:p>
          <a:p>
            <a:pPr lvl="1"/>
            <a:r>
              <a:rPr lang="en-US" dirty="0" smtClean="0"/>
              <a:t>Fault injection Studies – F-SEFI fault injection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35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CLAMR – Cell-based Adaptive Mesh Refinement Hydrodynamics Mini-App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Reflects the cell-by-cell refinement used in many of LANL codes</a:t>
            </a:r>
          </a:p>
          <a:p>
            <a:r>
              <a:rPr lang="en-US" dirty="0" smtClean="0"/>
              <a:t>Uses the Shallow Water equations for simplicity</a:t>
            </a:r>
          </a:p>
          <a:p>
            <a:r>
              <a:rPr lang="en-US" dirty="0" smtClean="0"/>
              <a:t>Open Source at </a:t>
            </a:r>
            <a:r>
              <a:rPr lang="en-US" dirty="0" smtClean="0">
                <a:hlinkClick r:id="rId2"/>
              </a:rPr>
              <a:t>http://github.com/losalamos/CLAMR</a:t>
            </a:r>
            <a:endParaRPr lang="en-US" dirty="0" smtClean="0"/>
          </a:p>
          <a:p>
            <a:r>
              <a:rPr lang="en-US" dirty="0" smtClean="0"/>
              <a:t>CLAMR runs on GPUs, MICs, multicore, and multi-node with MPI</a:t>
            </a:r>
          </a:p>
          <a:p>
            <a:r>
              <a:rPr lang="en-US" dirty="0" smtClean="0"/>
              <a:t>Has real-time visualization to accelerate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905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Circular Dam Break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3461"/>
            <a:ext cx="8229600" cy="1985194"/>
          </a:xfrm>
        </p:spPr>
        <p:txBody>
          <a:bodyPr>
            <a:normAutofit/>
          </a:bodyPr>
          <a:lstStyle/>
          <a:p>
            <a:r>
              <a:rPr lang="en-US" dirty="0" smtClean="0"/>
              <a:t>Cylindrical pulse is created at center of mesh</a:t>
            </a:r>
          </a:p>
          <a:p>
            <a:r>
              <a:rPr lang="en-US" dirty="0" smtClean="0"/>
              <a:t>Uses conservation of mass and momentum and explicit time-stepping to calculate the wave propagation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correc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4245" y="3176474"/>
            <a:ext cx="2557178" cy="255717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3601323"/>
            <a:ext cx="5665374" cy="1985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3476361"/>
            <a:ext cx="5534645" cy="2667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Challenging problem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Sharp rise at dam break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Need to maintain spherical symmetry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Near zero (or dry) condition at center of problem caused by waves moving outward</a:t>
            </a:r>
          </a:p>
          <a:p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3792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Injection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Target core CLAMR function – </a:t>
            </a:r>
            <a:r>
              <a:rPr lang="en-US" dirty="0" err="1" smtClean="0"/>
              <a:t>calc_finite_difference</a:t>
            </a:r>
            <a:endParaRPr lang="en-US" dirty="0" smtClean="0"/>
          </a:p>
          <a:p>
            <a:r>
              <a:rPr lang="en-US" dirty="0" smtClean="0"/>
              <a:t>Insert fault randomly using FADD instruction to simulate memory error</a:t>
            </a:r>
          </a:p>
          <a:p>
            <a:r>
              <a:rPr lang="en-US" dirty="0" smtClean="0"/>
              <a:t>Possible outcomes:</a:t>
            </a:r>
          </a:p>
          <a:p>
            <a:pPr lvl="1"/>
            <a:r>
              <a:rPr lang="en-US" dirty="0" smtClean="0"/>
              <a:t>Benign – does not manifest in any changes to simulation</a:t>
            </a:r>
          </a:p>
          <a:p>
            <a:pPr lvl="1"/>
            <a:r>
              <a:rPr lang="en-US" dirty="0" smtClean="0"/>
              <a:t>Crash – simulation becomes unstable, often resulting in negative masses, </a:t>
            </a:r>
            <a:r>
              <a:rPr lang="en-US" dirty="0" err="1" smtClean="0"/>
              <a:t>NaNs</a:t>
            </a:r>
            <a:r>
              <a:rPr lang="en-US" dirty="0" smtClean="0"/>
              <a:t> and the system aborts</a:t>
            </a:r>
          </a:p>
          <a:p>
            <a:pPr lvl="1"/>
            <a:r>
              <a:rPr lang="en-US" dirty="0" smtClean="0"/>
              <a:t>Silent Data Corruption (SDC) – </a:t>
            </a:r>
            <a:r>
              <a:rPr lang="en-US" dirty="0" smtClean="0">
                <a:solidFill>
                  <a:srgbClr val="FF0000"/>
                </a:solidFill>
              </a:rPr>
              <a:t>most dangerous outcome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1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Fault Injection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Initial experiment -- 500 fault injections</a:t>
            </a:r>
          </a:p>
          <a:p>
            <a:pPr lvl="1"/>
            <a:r>
              <a:rPr lang="en-US" dirty="0" smtClean="0"/>
              <a:t> more recent campaigns have been &gt; 5,000</a:t>
            </a:r>
          </a:p>
          <a:p>
            <a:r>
              <a:rPr lang="en-US" dirty="0" smtClean="0"/>
              <a:t>32x32 grid </a:t>
            </a:r>
          </a:p>
          <a:p>
            <a:pPr lvl="1"/>
            <a:r>
              <a:rPr lang="en-US" dirty="0" smtClean="0"/>
              <a:t>Extremely small grid but recent studies have been on larger grids</a:t>
            </a:r>
          </a:p>
          <a:p>
            <a:pPr lvl="1"/>
            <a:r>
              <a:rPr lang="en-US" dirty="0" smtClean="0"/>
              <a:t>Larger grid, while improving accuracy, does not impact fault tolerance</a:t>
            </a:r>
          </a:p>
          <a:p>
            <a:r>
              <a:rPr lang="en-US" dirty="0" smtClean="0"/>
              <a:t>Random iteration</a:t>
            </a:r>
          </a:p>
          <a:p>
            <a:r>
              <a:rPr lang="en-US" dirty="0" smtClean="0"/>
              <a:t>Random bit pattern</a:t>
            </a:r>
          </a:p>
          <a:p>
            <a:r>
              <a:rPr lang="en-US" dirty="0" smtClean="0"/>
              <a:t>Single bit flip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2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Failure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43677"/>
            <a:ext cx="2118323" cy="51876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Crash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23B0729D-0C76-4DC3-9F59-8792B55E40A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nan_in_me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1"/>
            <a:ext cx="2687308" cy="2687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0" y="1627847"/>
            <a:ext cx="2638122" cy="2638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1843" y="4537895"/>
            <a:ext cx="38968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Different </a:t>
            </a:r>
          </a:p>
          <a:p>
            <a:r>
              <a:rPr lang="en-US" sz="2800" dirty="0" smtClean="0"/>
              <a:t>Silent Data Corruptions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3" y="1627848"/>
            <a:ext cx="2638122" cy="26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4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112" y="274638"/>
            <a:ext cx="8229600" cy="1143000"/>
          </a:xfrm>
        </p:spPr>
        <p:txBody>
          <a:bodyPr/>
          <a:lstStyle/>
          <a:p>
            <a:r>
              <a:rPr lang="en-US" sz="3000" dirty="0" smtClean="0"/>
              <a:t>Fault Injection Experiments – Results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CLAMR shows surprising resilience – 59% of faults injected at this location have no effect (benign)</a:t>
            </a:r>
          </a:p>
          <a:p>
            <a:r>
              <a:rPr lang="en-US" dirty="0" smtClean="0"/>
              <a:t>17% result in SDC</a:t>
            </a:r>
          </a:p>
          <a:p>
            <a:r>
              <a:rPr lang="en-US" dirty="0" smtClean="0"/>
              <a:t>24% cause CLAMR to</a:t>
            </a:r>
            <a:br>
              <a:rPr lang="en-US" dirty="0" smtClean="0"/>
            </a:br>
            <a:r>
              <a:rPr lang="en-US" dirty="0" smtClean="0"/>
              <a:t>crash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More recent studies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give slightly different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results which will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detailed in a longer talk.</a:t>
            </a:r>
            <a:endParaRPr lang="en-US" dirty="0"/>
          </a:p>
        </p:txBody>
      </p:sp>
      <p:pic>
        <p:nvPicPr>
          <p:cNvPr id="4" name="Picture 3" descr="fault_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19" y="2629614"/>
            <a:ext cx="4864230" cy="30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Injection Experiments</a:t>
            </a:r>
            <a:br>
              <a:rPr lang="en-US" dirty="0" smtClean="0"/>
            </a:br>
            <a:r>
              <a:rPr lang="en-US" dirty="0" smtClean="0"/>
              <a:t>With Respect to Simulation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447799"/>
            <a:ext cx="3133143" cy="479528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Studied 4 injection time steps (100, 500, 800, 1100)</a:t>
            </a:r>
          </a:p>
          <a:p>
            <a:r>
              <a:rPr lang="en-US" dirty="0" smtClean="0"/>
              <a:t>As the simulation goes on, more of the faults injected result in no effect</a:t>
            </a:r>
          </a:p>
          <a:p>
            <a:r>
              <a:rPr lang="en-US" dirty="0" smtClean="0"/>
              <a:t>Possible reason is that early on the mesh is smaller (not refined) and changes have large effects.  Needs more study.</a:t>
            </a:r>
            <a:endParaRPr lang="en-US" dirty="0"/>
          </a:p>
        </p:txBody>
      </p:sp>
      <p:pic>
        <p:nvPicPr>
          <p:cNvPr id="4" name="Picture 3" descr="faults_per_ite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10" y="1896179"/>
            <a:ext cx="5639989" cy="3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8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ideshow-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70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LANL2014_white-background_0106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70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slideshow-2014.thmx</Template>
  <TotalTime>213</TotalTime>
  <Words>673</Words>
  <Application>Microsoft Macintosh PowerPoint</Application>
  <PresentationFormat>On-screen Show (4:3)</PresentationFormat>
  <Paragraphs>109</Paragraphs>
  <Slides>14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slideshow-2014</vt:lpstr>
      <vt:lpstr>1_LANL2014_white-background_010614</vt:lpstr>
      <vt:lpstr>Resiliency Work in CLAMR</vt:lpstr>
      <vt:lpstr>Ultrascale Systems Research Center Los Alamos National Laboratory</vt:lpstr>
      <vt:lpstr>CLAMR – Cell-based Adaptive Mesh Refinement Hydrodynamics Mini-App </vt:lpstr>
      <vt:lpstr>Circular Dam Break Simulation</vt:lpstr>
      <vt:lpstr>Fault Injection Study</vt:lpstr>
      <vt:lpstr>The Fault Injection Experiment</vt:lpstr>
      <vt:lpstr>Examples of Failure Modes</vt:lpstr>
      <vt:lpstr>Fault Injection Experiments – Results</vt:lpstr>
      <vt:lpstr>Fault Injection Experiments With Respect to Simulation Time</vt:lpstr>
      <vt:lpstr>Fault Detection Methods</vt:lpstr>
      <vt:lpstr>Fault Recovery</vt:lpstr>
      <vt:lpstr>What does a recovery look like?</vt:lpstr>
      <vt:lpstr>Conclusions and Future Work</vt:lpstr>
      <vt:lpstr>Co-design Impacts</vt:lpstr>
    </vt:vector>
  </TitlesOfParts>
  <Company>lanl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Resiliency Work in CLAMR</dc:title>
  <dc:creator>Robert  Robey</dc:creator>
  <cp:lastModifiedBy>Robert  Robey</cp:lastModifiedBy>
  <cp:revision>23</cp:revision>
  <dcterms:created xsi:type="dcterms:W3CDTF">2014-10-21T04:26:46Z</dcterms:created>
  <dcterms:modified xsi:type="dcterms:W3CDTF">2014-10-24T03:44:41Z</dcterms:modified>
</cp:coreProperties>
</file>